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4"/>
  </p:notesMasterIdLst>
  <p:sldIdLst>
    <p:sldId id="344" r:id="rId4"/>
    <p:sldId id="342" r:id="rId5"/>
    <p:sldId id="359" r:id="rId6"/>
    <p:sldId id="343" r:id="rId7"/>
    <p:sldId id="362" r:id="rId8"/>
    <p:sldId id="360" r:id="rId9"/>
    <p:sldId id="361" r:id="rId10"/>
    <p:sldId id="260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00" r:id="rId22"/>
    <p:sldId id="3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96" autoAdjust="0"/>
  </p:normalViewPr>
  <p:slideViewPr>
    <p:cSldViewPr snapToGrid="0" showGuides="1">
      <p:cViewPr varScale="1">
        <p:scale>
          <a:sx n="69" d="100"/>
          <a:sy n="69" d="100"/>
        </p:scale>
        <p:origin x="780" y="0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5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89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7A4E9065-031D-4DE6-A8C9-5D432B41B36B}"/>
              </a:ext>
            </a:extLst>
          </p:cNvPr>
          <p:cNvSpPr txBox="1"/>
          <p:nvPr/>
        </p:nvSpPr>
        <p:spPr>
          <a:xfrm>
            <a:off x="2078181" y="1513400"/>
            <a:ext cx="853440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/>
                <a:sym typeface="Orbitron"/>
              </a:rPr>
              <a:t>DEFENSA HITO 3 </a:t>
            </a:r>
          </a:p>
          <a:p>
            <a:pPr algn="ctr"/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/>
                <a:sym typeface="Orbitron"/>
              </a:rPr>
              <a:t>BASE DE DATOS II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Segoe UI Emoj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69780A-187A-414B-90A2-65A986A097B2}"/>
              </a:ext>
            </a:extLst>
          </p:cNvPr>
          <p:cNvSpPr txBox="1"/>
          <p:nvPr/>
        </p:nvSpPr>
        <p:spPr>
          <a:xfrm>
            <a:off x="2233409" y="3522674"/>
            <a:ext cx="3862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EVER TICONA HUALLPA</a:t>
            </a:r>
          </a:p>
          <a:p>
            <a:r>
              <a:rPr lang="es-E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SIS10031434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j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390A49-FA14-4BB3-A4E0-FC34F60A3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834"/>
            <a:ext cx="12192000" cy="19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7513C73-E671-477C-AAE2-035B6AF95E71}"/>
              </a:ext>
            </a:extLst>
          </p:cNvPr>
          <p:cNvSpPr txBox="1"/>
          <p:nvPr/>
        </p:nvSpPr>
        <p:spPr>
          <a:xfrm>
            <a:off x="471055" y="556552"/>
            <a:ext cx="4807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 panose="02000000000000000000" pitchFamily="50" charset="0"/>
                <a:cs typeface="Arial"/>
                <a:sym typeface="Arial"/>
              </a:rPr>
              <a:t>CREACION DE LA DBA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rbitron" panose="02000000000000000000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8645BB-34C9-4C07-AEFB-77461DD7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76" y="1523533"/>
            <a:ext cx="2467541" cy="52322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735747E-50B3-4E11-B6B4-146F654A1E5A}"/>
              </a:ext>
            </a:extLst>
          </p:cNvPr>
          <p:cNvCxnSpPr>
            <a:cxnSpLocks/>
          </p:cNvCxnSpPr>
          <p:nvPr/>
        </p:nvCxnSpPr>
        <p:spPr>
          <a:xfrm flipV="1">
            <a:off x="522568" y="1677568"/>
            <a:ext cx="418108" cy="107575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FA5EB3D-886E-4DE5-98BE-CC9190ADDE98}"/>
              </a:ext>
            </a:extLst>
          </p:cNvPr>
          <p:cNvCxnSpPr>
            <a:cxnSpLocks/>
          </p:cNvCxnSpPr>
          <p:nvPr/>
        </p:nvCxnSpPr>
        <p:spPr>
          <a:xfrm flipV="1">
            <a:off x="522568" y="1885390"/>
            <a:ext cx="418108" cy="107575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E926D60-1AC6-41E9-9D4C-AC399BE126C3}"/>
              </a:ext>
            </a:extLst>
          </p:cNvPr>
          <p:cNvSpPr txBox="1"/>
          <p:nvPr/>
        </p:nvSpPr>
        <p:spPr>
          <a:xfrm>
            <a:off x="3826325" y="1459632"/>
            <a:ext cx="5691748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Open Sans"/>
              <a:buNone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El comando CREATE TABLE es el que genera la DBA.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Open Sans"/>
              <a:buNone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Comando USE para trabajar en el mismo.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31A647-4606-4EC8-A22F-4729B578457A}"/>
              </a:ext>
            </a:extLst>
          </p:cNvPr>
          <p:cNvSpPr txBox="1"/>
          <p:nvPr/>
        </p:nvSpPr>
        <p:spPr>
          <a:xfrm>
            <a:off x="940676" y="3120822"/>
            <a:ext cx="6096000" cy="2852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PARA LA CREACION DE TABLAS: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Definimos a los 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PRIMARY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KEY.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El comando FOREING KEY es utilizado para relacionar las tablas mediante los PRIMARY KEY.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NOT NULL para no tener columnas sin registro.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AUTO_INCREMENT para generar automáticamente el registro de la columna.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B85250D-06C4-4795-B6F1-21AE37BC0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8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9DFB77D-05F1-4F42-99D1-D635311877C6}"/>
              </a:ext>
            </a:extLst>
          </p:cNvPr>
          <p:cNvSpPr txBox="1"/>
          <p:nvPr/>
        </p:nvSpPr>
        <p:spPr>
          <a:xfrm>
            <a:off x="512618" y="75051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 panose="02000000000000000000" pitchFamily="50" charset="0"/>
                <a:cs typeface="Arial"/>
                <a:sym typeface="Arial"/>
              </a:rPr>
              <a:t>CREACION DE LAS TABLAS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rbitron" panose="02000000000000000000" pitchFamily="50" charset="0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46C318-142C-4F43-BA70-105A4116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8" y="1586196"/>
            <a:ext cx="4906060" cy="21338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377BB5-C299-49B0-890F-C33F5E7A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98" y="1595722"/>
            <a:ext cx="4382112" cy="10574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5652FBC-140D-4A9E-A8F3-04FCAC9A0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211" y="4042081"/>
            <a:ext cx="5372850" cy="21053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631712F-D473-4661-AD7A-6C7804E5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55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F945F48-068A-4150-B778-A636FAFE789F}"/>
              </a:ext>
            </a:extLst>
          </p:cNvPr>
          <p:cNvSpPr txBox="1"/>
          <p:nvPr/>
        </p:nvSpPr>
        <p:spPr>
          <a:xfrm>
            <a:off x="775855" y="6535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LLENADO DE LAS TABLAS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78C91F-57F1-4DC7-B6CC-A9478AA7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09F9E8-2E3C-4C99-844D-9BA7FE70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59" y="1176754"/>
            <a:ext cx="8926171" cy="13717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0464CE-154E-43BC-A86D-FAD02D2BF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98" y="2903144"/>
            <a:ext cx="5134692" cy="12955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10AE41-A63A-4F60-A013-8CA756174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75" y="4680981"/>
            <a:ext cx="517279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7ABACA-B5E6-43D9-AA84-875FD77C6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4"/>
          <a:stretch/>
        </p:blipFill>
        <p:spPr>
          <a:xfrm>
            <a:off x="316225" y="1856509"/>
            <a:ext cx="4687156" cy="4086116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2A63359-4073-4D85-B44C-4A0C9B051E46}"/>
              </a:ext>
            </a:extLst>
          </p:cNvPr>
          <p:cNvCxnSpPr>
            <a:cxnSpLocks/>
          </p:cNvCxnSpPr>
          <p:nvPr/>
        </p:nvCxnSpPr>
        <p:spPr>
          <a:xfrm flipH="1">
            <a:off x="1416693" y="2579992"/>
            <a:ext cx="120605" cy="226446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F453B68-7624-48E8-88BF-43D6570DF273}"/>
              </a:ext>
            </a:extLst>
          </p:cNvPr>
          <p:cNvCxnSpPr>
            <a:cxnSpLocks/>
          </p:cNvCxnSpPr>
          <p:nvPr/>
        </p:nvCxnSpPr>
        <p:spPr>
          <a:xfrm flipH="1">
            <a:off x="2608184" y="5115374"/>
            <a:ext cx="120605" cy="226446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F23C547-E536-4BD6-82DC-3DB68ED425B2}"/>
              </a:ext>
            </a:extLst>
          </p:cNvPr>
          <p:cNvCxnSpPr>
            <a:cxnSpLocks/>
          </p:cNvCxnSpPr>
          <p:nvPr/>
        </p:nvCxnSpPr>
        <p:spPr>
          <a:xfrm flipH="1">
            <a:off x="4409275" y="5115374"/>
            <a:ext cx="120605" cy="226446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BB2B690-DAF5-41F4-87ED-73EC05D86161}"/>
              </a:ext>
            </a:extLst>
          </p:cNvPr>
          <p:cNvSpPr txBox="1"/>
          <p:nvPr/>
        </p:nvSpPr>
        <p:spPr>
          <a:xfrm>
            <a:off x="6096000" y="4906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 panose="02000000000000000000" pitchFamily="50" charset="0"/>
                <a:cs typeface="Arial"/>
                <a:sym typeface="Arial"/>
              </a:rPr>
              <a:t>LLENADO DE LAS TABLAS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rbitron" panose="02000000000000000000" pitchFamily="50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A2DE9B0-380C-4BB7-8674-637149EC8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770" y="1893935"/>
            <a:ext cx="3801005" cy="40486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A22403E-FB0D-42E1-B166-E1826F55C8C7}"/>
              </a:ext>
            </a:extLst>
          </p:cNvPr>
          <p:cNvSpPr txBox="1"/>
          <p:nvPr/>
        </p:nvSpPr>
        <p:spPr>
          <a:xfrm>
            <a:off x="5180447" y="2372174"/>
            <a:ext cx="27172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Open Sans"/>
              <a:buNone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Haciendo un clic derecho sobre la carpeta de tablas, vaya y seleccione DIAGRAMS y la opción SHOW VISUALIZATION para poder ver el diagrama.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8770EC1-318C-4D29-8B7A-90AB07AC3863}"/>
              </a:ext>
            </a:extLst>
          </p:cNvPr>
          <p:cNvCxnSpPr>
            <a:cxnSpLocks/>
          </p:cNvCxnSpPr>
          <p:nvPr/>
        </p:nvCxnSpPr>
        <p:spPr>
          <a:xfrm>
            <a:off x="5655784" y="4772724"/>
            <a:ext cx="1766581" cy="0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2C71B5A4-4D26-445E-BC19-7953C0D36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581" y="6080268"/>
            <a:ext cx="4005419" cy="7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9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D9C901B-5BFA-4B5D-B30B-9BED380E4A61}"/>
              </a:ext>
            </a:extLst>
          </p:cNvPr>
          <p:cNvSpPr txBox="1"/>
          <p:nvPr/>
        </p:nvSpPr>
        <p:spPr>
          <a:xfrm>
            <a:off x="1177635" y="381335"/>
            <a:ext cx="10238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2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 panose="02000000000000000000" pitchFamily="50" charset="0"/>
                <a:cs typeface="Arial"/>
                <a:sym typeface="Arial"/>
              </a:rPr>
              <a:t>Crear una función que genere la serie Fibonacci</a:t>
            </a:r>
            <a:endParaRPr lang="es-E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rbitron" panose="02000000000000000000" pitchFamily="50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073355-7749-45FD-ACC7-8C5030EA5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020CD0-B2BD-40AB-AC5B-9CC4C12A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39" y="1295059"/>
            <a:ext cx="4277322" cy="48774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CE1DA4-83FC-44D7-B905-366C8CCAB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8904"/>
            <a:ext cx="248400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2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6201B43-47C7-4057-85AB-F6E82FDD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43C527C-B89B-4C1C-8384-E63A41FF24CD}"/>
              </a:ext>
            </a:extLst>
          </p:cNvPr>
          <p:cNvSpPr txBox="1"/>
          <p:nvPr/>
        </p:nvSpPr>
        <p:spPr>
          <a:xfrm>
            <a:off x="2341418" y="584261"/>
            <a:ext cx="77169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E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 panose="02000000000000000000" pitchFamily="50" charset="0"/>
                <a:cs typeface="Arial"/>
                <a:sym typeface="Arial"/>
              </a:rPr>
              <a:t>Crear una variable global a nivel BASE DE DATOS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rbitron" panose="02000000000000000000" pitchFamily="50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21E17E-6B3B-4424-979E-D7ABBE55E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80" y="2689493"/>
            <a:ext cx="2667372" cy="19910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8416D32-811F-4252-B15A-ABC849091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49" y="3230333"/>
            <a:ext cx="1371791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8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DDF91AC-5D94-4C1D-A5F7-50196D4E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59EC9F-1086-47A1-A555-B212D1A2F7EC}"/>
              </a:ext>
            </a:extLst>
          </p:cNvPr>
          <p:cNvSpPr txBox="1"/>
          <p:nvPr/>
        </p:nvSpPr>
        <p:spPr>
          <a:xfrm>
            <a:off x="1766454" y="307170"/>
            <a:ext cx="9053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Crear una función no recibe parámetros (Utilizar WHILE, REPEAT o LOOP)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D3243B-F1E7-410F-B1CD-A83D27DA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7" y="1858503"/>
            <a:ext cx="3086531" cy="24482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CE88D8F-3CF3-44F2-8ED9-45218A4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486" y="1404655"/>
            <a:ext cx="3572374" cy="40486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21BBA60-991A-454F-BC6D-213A7CA8B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486" y="5596723"/>
            <a:ext cx="3248478" cy="3810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1A3C269-53A9-4AAF-A25E-0B71486B7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904" y="6144761"/>
            <a:ext cx="2990262" cy="28374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9AD2AE0-8AF7-45DB-9D1E-549D55D36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862" y="2054769"/>
            <a:ext cx="4582164" cy="47631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48D225C-C9B7-43BC-8AA2-F4B1BA2EFF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9861" y="2867313"/>
            <a:ext cx="458216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0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D40843-6AC4-4AA1-B4CC-29845C19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04C29B1-3363-4CBE-88E5-23A625A8E5F1}"/>
              </a:ext>
            </a:extLst>
          </p:cNvPr>
          <p:cNvSpPr txBox="1"/>
          <p:nvPr/>
        </p:nvSpPr>
        <p:spPr>
          <a:xfrm>
            <a:off x="2549236" y="390344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Crear una función que determina cuantas veces se repite las vocales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FF370B-895C-44BB-A475-935BFEB4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9" y="1337971"/>
            <a:ext cx="3311100" cy="26659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88C8B0-A413-432E-BBC8-84A452BF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9" y="4003965"/>
            <a:ext cx="5250736" cy="25103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1FCCD82-78C9-4D45-ADC1-4D648C18D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09" y="6543856"/>
            <a:ext cx="5677692" cy="23815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D72A5E2-06FF-4BA2-B700-2789387B7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474" y="3181315"/>
            <a:ext cx="297221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4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0BE6E8-82D9-4C09-AA87-9EEBC2D2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" y="1413788"/>
            <a:ext cx="7078063" cy="34485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0361605-E545-457A-9EBE-D788DDA03624}"/>
              </a:ext>
            </a:extLst>
          </p:cNvPr>
          <p:cNvSpPr txBox="1"/>
          <p:nvPr/>
        </p:nvSpPr>
        <p:spPr>
          <a:xfrm>
            <a:off x="817418" y="503503"/>
            <a:ext cx="11540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Crear una función que recibe un parámetro INTEGER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E20A24-6F76-4626-963C-557792E4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903" y="2382981"/>
            <a:ext cx="4001588" cy="6788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5DF339-74F2-4E26-89F1-CC3925E6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87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D0E7726-3B18-406A-A3B4-57201ED6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31" y="1338427"/>
            <a:ext cx="5963482" cy="384863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13CAC19-DFB5-478D-9E48-462B7E772CE8}"/>
              </a:ext>
            </a:extLst>
          </p:cNvPr>
          <p:cNvSpPr txBox="1"/>
          <p:nvPr/>
        </p:nvSpPr>
        <p:spPr>
          <a:xfrm>
            <a:off x="561109" y="487279"/>
            <a:ext cx="1106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Crear una función que reciba un parámetro TEXT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C28FA58-D488-49B5-B45F-96C260FB7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31" y="5480356"/>
            <a:ext cx="2940178" cy="38502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418D1A7-39B8-4A08-9343-ECE84D674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1" y="1920117"/>
            <a:ext cx="3171599" cy="65682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A253940-BE8E-4160-B2CC-CB6243DFF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310714" y="190868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Google Shape;168;p29">
            <a:extLst>
              <a:ext uri="{FF2B5EF4-FFF2-40B4-BE49-F238E27FC236}">
                <a16:creationId xmlns:a16="http://schemas.microsoft.com/office/drawing/2014/main" id="{599DB742-F265-4DF6-A3DB-FC99542175F9}"/>
              </a:ext>
            </a:extLst>
          </p:cNvPr>
          <p:cNvSpPr txBox="1">
            <a:spLocks/>
          </p:cNvSpPr>
          <p:nvPr/>
        </p:nvSpPr>
        <p:spPr>
          <a:xfrm>
            <a:off x="1694533" y="579294"/>
            <a:ext cx="4170082" cy="44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bitron"/>
                <a:sym typeface="Orbitron"/>
              </a:rPr>
              <a:t>Tabla De Contenido:</a:t>
            </a:r>
          </a:p>
        </p:txBody>
      </p:sp>
      <p:sp>
        <p:nvSpPr>
          <p:cNvPr id="5" name="Rectángulo: esquinas superiores, una redondeada y la otra cortada 4">
            <a:extLst>
              <a:ext uri="{FF2B5EF4-FFF2-40B4-BE49-F238E27FC236}">
                <a16:creationId xmlns:a16="http://schemas.microsoft.com/office/drawing/2014/main" id="{74912785-CEF2-44C3-91B5-53AFD9391AB9}"/>
              </a:ext>
            </a:extLst>
          </p:cNvPr>
          <p:cNvSpPr/>
          <p:nvPr/>
        </p:nvSpPr>
        <p:spPr>
          <a:xfrm>
            <a:off x="1481225" y="2206199"/>
            <a:ext cx="4019030" cy="1222801"/>
          </a:xfrm>
          <a:prstGeom prst="snip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67225F-B998-4B2A-8EC2-AF26EC7D39DD}"/>
              </a:ext>
            </a:extLst>
          </p:cNvPr>
          <p:cNvSpPr txBox="1"/>
          <p:nvPr/>
        </p:nvSpPr>
        <p:spPr>
          <a:xfrm>
            <a:off x="1481225" y="2310113"/>
            <a:ext cx="3911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donde se encuentra un conglomerado de preguntas relacionadas a BASES DE DATOS RELACIONALES. </a:t>
            </a:r>
          </a:p>
        </p:txBody>
      </p:sp>
      <p:sp>
        <p:nvSpPr>
          <p:cNvPr id="28" name="Google Shape;171;p29">
            <a:extLst>
              <a:ext uri="{FF2B5EF4-FFF2-40B4-BE49-F238E27FC236}">
                <a16:creationId xmlns:a16="http://schemas.microsoft.com/office/drawing/2014/main" id="{9C45FAE0-9CDE-4584-B9B6-F30837A3BD21}"/>
              </a:ext>
            </a:extLst>
          </p:cNvPr>
          <p:cNvSpPr txBox="1">
            <a:spLocks/>
          </p:cNvSpPr>
          <p:nvPr/>
        </p:nvSpPr>
        <p:spPr>
          <a:xfrm>
            <a:off x="1694533" y="1667702"/>
            <a:ext cx="2616300" cy="446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Comfortaa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bitron" panose="02000000000000000000" pitchFamily="50" charset="0"/>
                <a:sym typeface="Orbitron Medium"/>
              </a:rPr>
              <a:t>PARTE TEORICA</a:t>
            </a:r>
          </a:p>
        </p:txBody>
      </p:sp>
      <p:sp>
        <p:nvSpPr>
          <p:cNvPr id="29" name="Rectángulo: esquinas superiores, una redondeada y la otra cortada 28">
            <a:extLst>
              <a:ext uri="{FF2B5EF4-FFF2-40B4-BE49-F238E27FC236}">
                <a16:creationId xmlns:a16="http://schemas.microsoft.com/office/drawing/2014/main" id="{B3D63E4B-0A0C-4592-A010-FE5F7C803C70}"/>
              </a:ext>
            </a:extLst>
          </p:cNvPr>
          <p:cNvSpPr/>
          <p:nvPr/>
        </p:nvSpPr>
        <p:spPr>
          <a:xfrm>
            <a:off x="5679153" y="4096505"/>
            <a:ext cx="3866629" cy="1271222"/>
          </a:xfrm>
          <a:prstGeom prst="snip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 dirty="0"/>
          </a:p>
        </p:txBody>
      </p:sp>
      <p:sp>
        <p:nvSpPr>
          <p:cNvPr id="30" name="Google Shape;177;p29">
            <a:extLst>
              <a:ext uri="{FF2B5EF4-FFF2-40B4-BE49-F238E27FC236}">
                <a16:creationId xmlns:a16="http://schemas.microsoft.com/office/drawing/2014/main" id="{56204CF8-9E81-4BEE-BC76-2B0FC51C182E}"/>
              </a:ext>
            </a:extLst>
          </p:cNvPr>
          <p:cNvSpPr txBox="1">
            <a:spLocks/>
          </p:cNvSpPr>
          <p:nvPr/>
        </p:nvSpPr>
        <p:spPr>
          <a:xfrm>
            <a:off x="5864615" y="3549062"/>
            <a:ext cx="2711379" cy="44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0" i="0" u="none" strike="noStrike" cap="none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Comfortaa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bitron" panose="02000000000000000000" pitchFamily="50" charset="0"/>
                <a:sym typeface="Orbitron Medium"/>
              </a:rPr>
              <a:t>PARTE PRACTICA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F7A294-04D9-43F0-9174-1A18B0645715}"/>
              </a:ext>
            </a:extLst>
          </p:cNvPr>
          <p:cNvSpPr txBox="1"/>
          <p:nvPr/>
        </p:nvSpPr>
        <p:spPr>
          <a:xfrm>
            <a:off x="5864615" y="4097931"/>
            <a:ext cx="3541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donde deberá realizar y crear funciones manejando el motor de base de datos MySQL manejando el concepto del lenguaje procedural.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EA2B647-9815-4B5F-AE67-B685B79B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5915170"/>
            <a:ext cx="4003964" cy="9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38694" y="1789560"/>
            <a:ext cx="121919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bitron"/>
                <a:sym typeface="Orbitron"/>
              </a:rPr>
              <a:t>GRACIAS </a:t>
            </a:r>
          </a:p>
          <a:p>
            <a:pPr algn="ctr"/>
            <a:r>
              <a:rPr kumimoji="0" lang="en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bitron"/>
                <a:sym typeface="Orbitron"/>
              </a:rPr>
              <a:t>POR SU ATENCION!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9ADFD1-77AB-4820-B92F-12FDC9898290}"/>
              </a:ext>
            </a:extLst>
          </p:cNvPr>
          <p:cNvSpPr txBox="1"/>
          <p:nvPr/>
        </p:nvSpPr>
        <p:spPr>
          <a:xfrm>
            <a:off x="993981" y="5842337"/>
            <a:ext cx="1856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bg1"/>
                </a:solidFill>
                <a:latin typeface="Social Logos" panose="05000000000000000000" pitchFamily="2" charset="2"/>
                <a:cs typeface="Segoe UI Semilight" panose="020B0402040204020203" pitchFamily="34" charset="0"/>
              </a:rPr>
              <a:t>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883ECD-6B30-449C-BCF7-DFA241E96D08}"/>
              </a:ext>
            </a:extLst>
          </p:cNvPr>
          <p:cNvSpPr txBox="1"/>
          <p:nvPr/>
        </p:nvSpPr>
        <p:spPr>
          <a:xfrm>
            <a:off x="7681203" y="498232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  <a:latin typeface="Social Logos" panose="05000000000000000000" pitchFamily="2" charset="2"/>
              </a:rPr>
              <a:t>G</a:t>
            </a:r>
          </a:p>
        </p:txBody>
      </p:sp>
      <p:grpSp>
        <p:nvGrpSpPr>
          <p:cNvPr id="8" name="Google Shape;13162;p67">
            <a:extLst>
              <a:ext uri="{FF2B5EF4-FFF2-40B4-BE49-F238E27FC236}">
                <a16:creationId xmlns:a16="http://schemas.microsoft.com/office/drawing/2014/main" id="{1A3C41FB-8A3C-4624-9702-1ECE73D6D85B}"/>
              </a:ext>
            </a:extLst>
          </p:cNvPr>
          <p:cNvGrpSpPr/>
          <p:nvPr/>
        </p:nvGrpSpPr>
        <p:grpSpPr>
          <a:xfrm>
            <a:off x="1099575" y="5084495"/>
            <a:ext cx="663921" cy="461665"/>
            <a:chOff x="893650" y="1428000"/>
            <a:chExt cx="483200" cy="483150"/>
          </a:xfrm>
          <a:solidFill>
            <a:schemeClr val="bg1"/>
          </a:solidFill>
        </p:grpSpPr>
        <p:sp>
          <p:nvSpPr>
            <p:cNvPr id="9" name="Google Shape;13163;p67">
              <a:extLst>
                <a:ext uri="{FF2B5EF4-FFF2-40B4-BE49-F238E27FC236}">
                  <a16:creationId xmlns:a16="http://schemas.microsoft.com/office/drawing/2014/main" id="{68FCA2F9-8A93-4A5C-B736-B6694AEBAA95}"/>
                </a:ext>
              </a:extLst>
            </p:cNvPr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3164;p67">
              <a:extLst>
                <a:ext uri="{FF2B5EF4-FFF2-40B4-BE49-F238E27FC236}">
                  <a16:creationId xmlns:a16="http://schemas.microsoft.com/office/drawing/2014/main" id="{46BFA321-87F6-46CC-8721-456B507784D8}"/>
                </a:ext>
              </a:extLst>
            </p:cNvPr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3165;p67">
              <a:extLst>
                <a:ext uri="{FF2B5EF4-FFF2-40B4-BE49-F238E27FC236}">
                  <a16:creationId xmlns:a16="http://schemas.microsoft.com/office/drawing/2014/main" id="{79269879-261A-4A27-A141-264146DA2295}"/>
                </a:ext>
              </a:extLst>
            </p:cNvPr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3166;p67">
              <a:extLst>
                <a:ext uri="{FF2B5EF4-FFF2-40B4-BE49-F238E27FC236}">
                  <a16:creationId xmlns:a16="http://schemas.microsoft.com/office/drawing/2014/main" id="{8A940B7B-A8E0-4A26-9F6C-340A011EA7B7}"/>
                </a:ext>
              </a:extLst>
            </p:cNvPr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EE05C5-6E6F-426E-BE12-401BE0F5BB5F}"/>
              </a:ext>
            </a:extLst>
          </p:cNvPr>
          <p:cNvSpPr txBox="1"/>
          <p:nvPr/>
        </p:nvSpPr>
        <p:spPr>
          <a:xfrm>
            <a:off x="993981" y="5504155"/>
            <a:ext cx="132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Orbitron" panose="02000000000000000000" pitchFamily="50" charset="0"/>
              </a:rPr>
              <a:t>Email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6D0ECB-E047-46C1-8342-6BBDA0AE3CA6}"/>
              </a:ext>
            </a:extLst>
          </p:cNvPr>
          <p:cNvSpPr txBox="1"/>
          <p:nvPr/>
        </p:nvSpPr>
        <p:spPr>
          <a:xfrm>
            <a:off x="1959292" y="5274222"/>
            <a:ext cx="346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Orbitron" panose="02000000000000000000" pitchFamily="50" charset="0"/>
              </a:rPr>
              <a:t>everticona123@gmail.com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F2A6D10-F6CD-428F-B7D9-EBC464754F03}"/>
              </a:ext>
            </a:extLst>
          </p:cNvPr>
          <p:cNvSpPr txBox="1"/>
          <p:nvPr/>
        </p:nvSpPr>
        <p:spPr>
          <a:xfrm>
            <a:off x="9812724" y="5302714"/>
            <a:ext cx="173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Orbitron" panose="02000000000000000000" pitchFamily="50" charset="0"/>
              </a:rPr>
              <a:t>Ever Ticona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7C72BF2-96A1-4294-B194-F0B6682E4C44}"/>
              </a:ext>
            </a:extLst>
          </p:cNvPr>
          <p:cNvSpPr txBox="1"/>
          <p:nvPr/>
        </p:nvSpPr>
        <p:spPr>
          <a:xfrm>
            <a:off x="3140464" y="6221630"/>
            <a:ext cx="221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Orbitron" panose="02000000000000000000" pitchFamily="50" charset="0"/>
              </a:rPr>
              <a:t>+591 60614566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E35E400-722D-4E39-A90B-E0A4E7E4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716" y="5954592"/>
            <a:ext cx="3829284" cy="9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8BDE054-5E37-46EC-A21F-888E336C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D33D85-934C-424A-B6E9-271790B85709}"/>
              </a:ext>
            </a:extLst>
          </p:cNvPr>
          <p:cNvSpPr txBox="1"/>
          <p:nvPr/>
        </p:nvSpPr>
        <p:spPr>
          <a:xfrm>
            <a:off x="8437419" y="2351782"/>
            <a:ext cx="2535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>
                <a:solidFill>
                  <a:schemeClr val="bg1"/>
                </a:solidFill>
                <a:latin typeface="Orbitron" panose="02000000000000000000" pitchFamily="50" charset="0"/>
              </a:rPr>
              <a:t>PARTE TEORICA</a:t>
            </a:r>
          </a:p>
        </p:txBody>
      </p:sp>
    </p:spTree>
    <p:extLst>
      <p:ext uri="{BB962C8B-B14F-4D97-AF65-F5344CB8AC3E}">
        <p14:creationId xmlns:p14="http://schemas.microsoft.com/office/powerpoint/2010/main" val="116640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3813841-BC45-4E5F-9978-B95D709442B1}"/>
              </a:ext>
            </a:extLst>
          </p:cNvPr>
          <p:cNvSpPr txBox="1"/>
          <p:nvPr/>
        </p:nvSpPr>
        <p:spPr>
          <a:xfrm>
            <a:off x="512618" y="993370"/>
            <a:ext cx="31172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Orbitron" panose="02000000000000000000" pitchFamily="50" charset="0"/>
              </a:rPr>
              <a:t>Defina que es lenguaje procedural en MySQL</a:t>
            </a:r>
            <a:r>
              <a:rPr lang="es-ES" dirty="0"/>
              <a:t>.</a:t>
            </a:r>
          </a:p>
        </p:txBody>
      </p:sp>
      <p:sp>
        <p:nvSpPr>
          <p:cNvPr id="3" name="Rectángulo: esquinas diagonales redondeadas 2">
            <a:extLst>
              <a:ext uri="{FF2B5EF4-FFF2-40B4-BE49-F238E27FC236}">
                <a16:creationId xmlns:a16="http://schemas.microsoft.com/office/drawing/2014/main" id="{8D9810C9-20BB-47DE-A355-0DF0AE8254F5}"/>
              </a:ext>
            </a:extLst>
          </p:cNvPr>
          <p:cNvSpPr/>
          <p:nvPr/>
        </p:nvSpPr>
        <p:spPr>
          <a:xfrm>
            <a:off x="512618" y="1759530"/>
            <a:ext cx="3117273" cy="1782126"/>
          </a:xfrm>
          <a:prstGeom prst="round2Diag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597968-B1DF-42B9-9D00-7851C1691149}"/>
              </a:ext>
            </a:extLst>
          </p:cNvPr>
          <p:cNvSpPr txBox="1"/>
          <p:nvPr/>
        </p:nvSpPr>
        <p:spPr>
          <a:xfrm>
            <a:off x="720436" y="1911929"/>
            <a:ext cx="2701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Conjunto de instrucciones</a:t>
            </a:r>
          </a:p>
          <a:p>
            <a:pPr algn="just"/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SQL, más una serie de</a:t>
            </a:r>
          </a:p>
          <a:p>
            <a:pPr algn="just"/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estructuras de control que</a:t>
            </a:r>
          </a:p>
          <a:p>
            <a:pPr algn="just"/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pueden almacenarse en el</a:t>
            </a:r>
          </a:p>
          <a:p>
            <a:pPr algn="just"/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servidor.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25FE0A6-DA28-4087-810D-5785B9A15B0D}"/>
              </a:ext>
            </a:extLst>
          </p:cNvPr>
          <p:cNvSpPr txBox="1"/>
          <p:nvPr/>
        </p:nvSpPr>
        <p:spPr>
          <a:xfrm>
            <a:off x="4537363" y="993370"/>
            <a:ext cx="3117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rbitron" panose="02000000000000000000" pitchFamily="50" charset="0"/>
                <a:ea typeface="Orbitron Medium"/>
                <a:cs typeface="Times New Roman" panose="02020603050405020304" pitchFamily="18" charset="0"/>
                <a:sym typeface="Orbitron Medium"/>
              </a:rPr>
              <a:t>Defina que es una función en MySQL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EB9B7DC8-F6AF-4A11-94A4-8D3F289B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6" y="1727212"/>
            <a:ext cx="3276601" cy="1814444"/>
          </a:xfrm>
          <a:prstGeom prst="rect">
            <a:avLst/>
          </a:prstGeom>
        </p:spPr>
      </p:pic>
      <p:sp>
        <p:nvSpPr>
          <p:cNvPr id="41" name="Google Shape;678;p46">
            <a:extLst>
              <a:ext uri="{FF2B5EF4-FFF2-40B4-BE49-F238E27FC236}">
                <a16:creationId xmlns:a16="http://schemas.microsoft.com/office/drawing/2014/main" id="{3BCE4ABB-7CF1-4111-A895-9C34A8426F07}"/>
              </a:ext>
            </a:extLst>
          </p:cNvPr>
          <p:cNvSpPr txBox="1">
            <a:spLocks/>
          </p:cNvSpPr>
          <p:nvPr/>
        </p:nvSpPr>
        <p:spPr>
          <a:xfrm>
            <a:off x="4537362" y="1911929"/>
            <a:ext cx="297180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Es un proceso usado o creado para tomar parámetros y transformarlos en salidas; el proceso es rutinario.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2C38B11-ACED-4914-A6DF-2D35E27C5349}"/>
              </a:ext>
            </a:extLst>
          </p:cNvPr>
          <p:cNvSpPr txBox="1"/>
          <p:nvPr/>
        </p:nvSpPr>
        <p:spPr>
          <a:xfrm>
            <a:off x="8077201" y="993370"/>
            <a:ext cx="3823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Orbitron" panose="02000000000000000000" pitchFamily="50" charset="0"/>
              </a:rPr>
              <a:t>¿Qué cosas características debe de tener una función?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5A0F5994-81AE-4EE4-9C37-C6F5A2DB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963" y="1759530"/>
            <a:ext cx="3484419" cy="3297379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26231CFB-8DB8-475E-B66F-B62616EE746E}"/>
              </a:ext>
            </a:extLst>
          </p:cNvPr>
          <p:cNvSpPr txBox="1"/>
          <p:nvPr/>
        </p:nvSpPr>
        <p:spPr>
          <a:xfrm>
            <a:off x="8468589" y="2084780"/>
            <a:ext cx="293716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creación de la función.</a:t>
            </a:r>
          </a:p>
          <a:p>
            <a:pPr marL="285750" indent="-285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Asignación de un nombre y si es requerido, parámetros de entrada.</a:t>
            </a:r>
          </a:p>
          <a:p>
            <a:pPr marL="285750" indent="-285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Definición del tipo de dato que se retorna.</a:t>
            </a:r>
          </a:p>
          <a:p>
            <a:pPr marL="285750" indent="-285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selección de la función.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ABF8A65-AD9B-4D0C-AECB-7A2B9392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637" y="5056908"/>
            <a:ext cx="4246418" cy="1639153"/>
          </a:xfrm>
          <a:prstGeom prst="rect">
            <a:avLst/>
          </a:prstGeom>
        </p:spPr>
      </p:pic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B3F35A36-220C-4567-99B0-522BB79E3B9C}"/>
              </a:ext>
            </a:extLst>
          </p:cNvPr>
          <p:cNvCxnSpPr>
            <a:cxnSpLocks/>
          </p:cNvCxnSpPr>
          <p:nvPr/>
        </p:nvCxnSpPr>
        <p:spPr>
          <a:xfrm>
            <a:off x="7294419" y="5315649"/>
            <a:ext cx="471054" cy="0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FD94E687-F510-4C45-A78C-3B9419D2702D}"/>
              </a:ext>
            </a:extLst>
          </p:cNvPr>
          <p:cNvCxnSpPr>
            <a:cxnSpLocks/>
          </p:cNvCxnSpPr>
          <p:nvPr/>
        </p:nvCxnSpPr>
        <p:spPr>
          <a:xfrm>
            <a:off x="7294419" y="5495758"/>
            <a:ext cx="471054" cy="0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AE89AEE4-1D5E-415D-A293-27AFC198A29E}"/>
              </a:ext>
            </a:extLst>
          </p:cNvPr>
          <p:cNvCxnSpPr>
            <a:cxnSpLocks/>
          </p:cNvCxnSpPr>
          <p:nvPr/>
        </p:nvCxnSpPr>
        <p:spPr>
          <a:xfrm>
            <a:off x="7308274" y="6382449"/>
            <a:ext cx="471054" cy="0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5EFE51E6-2A12-4C0F-95D9-6442E2513500}"/>
              </a:ext>
            </a:extLst>
          </p:cNvPr>
          <p:cNvCxnSpPr>
            <a:cxnSpLocks/>
          </p:cNvCxnSpPr>
          <p:nvPr/>
        </p:nvCxnSpPr>
        <p:spPr>
          <a:xfrm flipV="1">
            <a:off x="9989128" y="5469444"/>
            <a:ext cx="270164" cy="258035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B308BEF-7E63-4FE2-8416-8715B1F2AA03}"/>
              </a:ext>
            </a:extLst>
          </p:cNvPr>
          <p:cNvCxnSpPr>
            <a:cxnSpLocks/>
          </p:cNvCxnSpPr>
          <p:nvPr/>
        </p:nvCxnSpPr>
        <p:spPr>
          <a:xfrm flipV="1">
            <a:off x="10550237" y="5495758"/>
            <a:ext cx="339437" cy="278023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A57BC71-7F4F-41E6-86C9-BBEDBF7A73A6}"/>
              </a:ext>
            </a:extLst>
          </p:cNvPr>
          <p:cNvSpPr txBox="1"/>
          <p:nvPr/>
        </p:nvSpPr>
        <p:spPr>
          <a:xfrm>
            <a:off x="665018" y="725875"/>
            <a:ext cx="2937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 panose="02000000000000000000" pitchFamily="50" charset="0"/>
                <a:ea typeface="Orbitron Medium"/>
                <a:cs typeface="Orbitron Medium"/>
                <a:sym typeface="Orbitron Medium"/>
              </a:rPr>
              <a:t>¿Cómo crear, modificar y cómo eliminar una función?</a:t>
            </a:r>
          </a:p>
        </p:txBody>
      </p:sp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id="{7B765891-FEA5-403E-8761-D23016478B01}"/>
              </a:ext>
            </a:extLst>
          </p:cNvPr>
          <p:cNvSpPr/>
          <p:nvPr/>
        </p:nvSpPr>
        <p:spPr>
          <a:xfrm>
            <a:off x="412173" y="1663574"/>
            <a:ext cx="3190009" cy="3920322"/>
          </a:xfrm>
          <a:prstGeom prst="round2DiagRect">
            <a:avLst>
              <a:gd name="adj1" fmla="val 16667"/>
              <a:gd name="adj2" fmla="val 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86EF41-FABD-471B-B5BF-04C04370D0FC}"/>
              </a:ext>
            </a:extLst>
          </p:cNvPr>
          <p:cNvSpPr txBox="1"/>
          <p:nvPr/>
        </p:nvSpPr>
        <p:spPr>
          <a:xfrm>
            <a:off x="879764" y="1938505"/>
            <a:ext cx="2341418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CREA: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MODIFICA: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ELIMINA: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DDAC90-2E75-4A08-95E6-78DFC66A6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558" b="-14180"/>
          <a:stretch/>
        </p:blipFill>
        <p:spPr>
          <a:xfrm>
            <a:off x="486640" y="2498694"/>
            <a:ext cx="3041072" cy="3346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67E84B-4E86-44A5-835F-13669003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" y="3138202"/>
            <a:ext cx="3131127" cy="8243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03C2BB8-ACC0-458E-9A46-019FF135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3" y="4188399"/>
            <a:ext cx="2864427" cy="83078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8AD201D-466F-43FD-AB73-AD4F43C380F9}"/>
              </a:ext>
            </a:extLst>
          </p:cNvPr>
          <p:cNvSpPr txBox="1"/>
          <p:nvPr/>
        </p:nvSpPr>
        <p:spPr>
          <a:xfrm>
            <a:off x="4518314" y="463245"/>
            <a:ext cx="2784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Para qué sirve la función CONCAT y como funciona en MYSQL</a:t>
            </a:r>
          </a:p>
        </p:txBody>
      </p:sp>
      <p:sp>
        <p:nvSpPr>
          <p:cNvPr id="16" name="Rectángulo: esquinas diagonales redondeadas 15">
            <a:extLst>
              <a:ext uri="{FF2B5EF4-FFF2-40B4-BE49-F238E27FC236}">
                <a16:creationId xmlns:a16="http://schemas.microsoft.com/office/drawing/2014/main" id="{C28DDACF-2756-470F-BB1F-C71D929BA033}"/>
              </a:ext>
            </a:extLst>
          </p:cNvPr>
          <p:cNvSpPr/>
          <p:nvPr/>
        </p:nvSpPr>
        <p:spPr>
          <a:xfrm>
            <a:off x="4069773" y="1686491"/>
            <a:ext cx="3600450" cy="1034412"/>
          </a:xfrm>
          <a:prstGeom prst="round2DiagRect">
            <a:avLst>
              <a:gd name="adj1" fmla="val 16667"/>
              <a:gd name="adj2" fmla="val 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C64516C-89ED-45FA-AEA3-B8BD66DD4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847" y="3038827"/>
            <a:ext cx="4222172" cy="116981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0BF5895-BD4C-4E25-A4B9-35FCD657C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314" y="4471068"/>
            <a:ext cx="2329432" cy="49536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18CF154A-BEEA-4C81-9190-72B244AA908A}"/>
              </a:ext>
            </a:extLst>
          </p:cNvPr>
          <p:cNvSpPr txBox="1"/>
          <p:nvPr/>
        </p:nvSpPr>
        <p:spPr>
          <a:xfrm>
            <a:off x="4274993" y="1867634"/>
            <a:ext cx="326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Open Sans"/>
              <a:buNone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CONCAT es utilizado para unir todos los datos de tipo cadena.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03E9223-374D-4431-9811-5989DC4B76AA}"/>
              </a:ext>
            </a:extLst>
          </p:cNvPr>
          <p:cNvSpPr txBox="1"/>
          <p:nvPr/>
        </p:nvSpPr>
        <p:spPr>
          <a:xfrm>
            <a:off x="8219210" y="601744"/>
            <a:ext cx="3514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 panose="02000000000000000000" pitchFamily="50" charset="0"/>
                <a:ea typeface="Orbitron Medium"/>
                <a:cs typeface="Orbitron Medium"/>
                <a:sym typeface="Orbitron Medium"/>
              </a:rPr>
              <a:t>Para qué sirve la función SUBSTRING y como funciona en MYSQL</a:t>
            </a:r>
          </a:p>
        </p:txBody>
      </p:sp>
      <p:sp>
        <p:nvSpPr>
          <p:cNvPr id="26" name="Rectángulo: esquinas diagonales redondeadas 25">
            <a:extLst>
              <a:ext uri="{FF2B5EF4-FFF2-40B4-BE49-F238E27FC236}">
                <a16:creationId xmlns:a16="http://schemas.microsoft.com/office/drawing/2014/main" id="{A77A1E50-4F3F-416A-9317-803CD998F5EC}"/>
              </a:ext>
            </a:extLst>
          </p:cNvPr>
          <p:cNvSpPr/>
          <p:nvPr/>
        </p:nvSpPr>
        <p:spPr>
          <a:xfrm>
            <a:off x="8327881" y="1663574"/>
            <a:ext cx="3297382" cy="1242528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30D504C-B590-4B31-9259-FDDD7AA65E27}"/>
              </a:ext>
            </a:extLst>
          </p:cNvPr>
          <p:cNvSpPr txBox="1"/>
          <p:nvPr/>
        </p:nvSpPr>
        <p:spPr>
          <a:xfrm>
            <a:off x="8452572" y="1796442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irmala UI" panose="020B0502040204020203" pitchFamily="34" charset="0"/>
                <a:cs typeface="Times New Roman" panose="02020603050405020304" pitchFamily="18" charset="0"/>
                <a:sym typeface="Orbitron Medium"/>
              </a:rPr>
              <a:t>Para qué sirve la función SUBSTRING y como funciona en MYSQL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0C07C5CC-DB71-4F1B-A3CB-667F67F6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7881" y="3138203"/>
            <a:ext cx="3514725" cy="133286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B5A7B617-96C2-4746-9D8C-1F02BA560D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7881" y="4922925"/>
            <a:ext cx="35147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5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9815E9E-0F8D-447E-97D8-657A1AE99271}"/>
              </a:ext>
            </a:extLst>
          </p:cNvPr>
          <p:cNvSpPr/>
          <p:nvPr/>
        </p:nvSpPr>
        <p:spPr>
          <a:xfrm>
            <a:off x="1025235" y="1177636"/>
            <a:ext cx="2542309" cy="247996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D39DAD-0B97-4127-AF14-69B56C055053}"/>
              </a:ext>
            </a:extLst>
          </p:cNvPr>
          <p:cNvSpPr txBox="1"/>
          <p:nvPr/>
        </p:nvSpPr>
        <p:spPr>
          <a:xfrm>
            <a:off x="599208" y="240452"/>
            <a:ext cx="3394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bitron" panose="02000000000000000000" pitchFamily="50" charset="0"/>
                <a:ea typeface="Orbitron Medium"/>
                <a:cs typeface="Orbitron Medium"/>
                <a:sym typeface="Orbitron Medium"/>
              </a:rPr>
              <a:t>Para qué sirve la función STRCMP y como funciona en MYSQL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98BFFD-E605-46EA-ADD6-B9CFDAF3BEAC}"/>
              </a:ext>
            </a:extLst>
          </p:cNvPr>
          <p:cNvSpPr txBox="1"/>
          <p:nvPr/>
        </p:nvSpPr>
        <p:spPr>
          <a:xfrm>
            <a:off x="1025235" y="1264305"/>
            <a:ext cx="2542309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Orbitron Medium"/>
                <a:cs typeface="Times New Roman" panose="02020603050405020304" pitchFamily="18" charset="0"/>
                <a:sym typeface="Orbitron Medium"/>
              </a:rPr>
              <a:t>STRCMP es una función de tipo booleano que presenta dos respuestas: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Orbitron Medium"/>
                <a:cs typeface="Times New Roman" panose="02020603050405020304" pitchFamily="18" charset="0"/>
                <a:sym typeface="Orbitron Medium"/>
              </a:rPr>
              <a:t>0 en TRUE.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Orbitron Medium"/>
                <a:cs typeface="Times New Roman" panose="02020603050405020304" pitchFamily="18" charset="0"/>
                <a:sym typeface="Orbitron Medium"/>
              </a:rPr>
              <a:t>1 o -1 en FALSE.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BCB15A-A9BC-47F3-A626-3171EA58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35" y="3744269"/>
            <a:ext cx="4317410" cy="18494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069F1A-E344-4FAB-97E2-0F727D6B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5" y="5818918"/>
            <a:ext cx="4153480" cy="49536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2001F88-3945-43A5-9A02-5E3C93960B4F}"/>
              </a:ext>
            </a:extLst>
          </p:cNvPr>
          <p:cNvSpPr txBox="1"/>
          <p:nvPr/>
        </p:nvSpPr>
        <p:spPr>
          <a:xfrm>
            <a:off x="6837222" y="240452"/>
            <a:ext cx="357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Orbitron" panose="02000000000000000000" pitchFamily="50" charset="0"/>
                <a:ea typeface="Orbitron Medium"/>
                <a:cs typeface="Orbitron Medium"/>
                <a:sym typeface="Orbitron Medium"/>
              </a:rPr>
              <a:t>Para qué sirve la función CHAR_LENGTH y LOCATE y como funciona en MYSQL</a:t>
            </a:r>
          </a:p>
        </p:txBody>
      </p:sp>
      <p:sp>
        <p:nvSpPr>
          <p:cNvPr id="11" name="Rectángulo: esquinas diagonales redondeadas 10">
            <a:extLst>
              <a:ext uri="{FF2B5EF4-FFF2-40B4-BE49-F238E27FC236}">
                <a16:creationId xmlns:a16="http://schemas.microsoft.com/office/drawing/2014/main" id="{F1532EE0-ECF3-4BC2-B4F2-47A0DE9C7DC1}"/>
              </a:ext>
            </a:extLst>
          </p:cNvPr>
          <p:cNvSpPr/>
          <p:nvPr/>
        </p:nvSpPr>
        <p:spPr>
          <a:xfrm>
            <a:off x="6234545" y="1440782"/>
            <a:ext cx="4668982" cy="1731910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6CC298A-B767-464B-BCF5-1206400578F6}"/>
              </a:ext>
            </a:extLst>
          </p:cNvPr>
          <p:cNvSpPr txBox="1"/>
          <p:nvPr/>
        </p:nvSpPr>
        <p:spPr>
          <a:xfrm>
            <a:off x="6456218" y="1593634"/>
            <a:ext cx="4281055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CHAR_LENGTH contabiliza los caracteres de una cadena, devuelve un INT.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LOCATE realiza la búsqueda de un dato dentro de otro.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3D6C753-9B1B-467A-8BB5-A5FB95495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81" y="3325544"/>
            <a:ext cx="5374684" cy="206980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D2412E5-BDA9-476D-9330-F6612455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45" y="5776049"/>
            <a:ext cx="402963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2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3F0C2BC-EE1F-4C14-A3FC-A3351CA4B217}"/>
              </a:ext>
            </a:extLst>
          </p:cNvPr>
          <p:cNvSpPr txBox="1"/>
          <p:nvPr/>
        </p:nvSpPr>
        <p:spPr>
          <a:xfrm>
            <a:off x="484907" y="609601"/>
            <a:ext cx="3768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  <a:ea typeface="Orbitron Medium"/>
                <a:cs typeface="Orbitron Medium"/>
                <a:sym typeface="Orbitron Medium"/>
              </a:rPr>
              <a:t>¿Cual es la diferencia entre las funciones de agresión y funciones creados por el DBA?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18F9EE4-383A-488B-B49C-85F6A806DC8F}"/>
              </a:ext>
            </a:extLst>
          </p:cNvPr>
          <p:cNvSpPr/>
          <p:nvPr/>
        </p:nvSpPr>
        <p:spPr>
          <a:xfrm>
            <a:off x="290943" y="1809930"/>
            <a:ext cx="4059384" cy="323814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E881C4-D7BB-4D4B-8C0B-6C6609BFC5AF}"/>
              </a:ext>
            </a:extLst>
          </p:cNvPr>
          <p:cNvSpPr txBox="1"/>
          <p:nvPr/>
        </p:nvSpPr>
        <p:spPr>
          <a:xfrm>
            <a:off x="290943" y="2172246"/>
            <a:ext cx="3948546" cy="251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AGREGACION son aquellas que funcionan bajo la clausula SELECT, aplicado a un grupo de registros y que devuelven un único valor.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CUSTOM esta definida por el comando CREATE FUNCTION, su sintaxis y uso esta completamente definida por el USER.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E7EB3C-3471-4298-811E-CDBA02B3ED90}"/>
              </a:ext>
            </a:extLst>
          </p:cNvPr>
          <p:cNvSpPr txBox="1"/>
          <p:nvPr/>
        </p:nvSpPr>
        <p:spPr>
          <a:xfrm>
            <a:off x="5403272" y="6096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Open Sans"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 panose="02000000000000000000" pitchFamily="50" charset="0"/>
                <a:ea typeface="Orbitron Medium"/>
                <a:cs typeface="Orbitron Medium"/>
                <a:sym typeface="Orbitron Medium"/>
              </a:rPr>
              <a:t>¿Busque y defina a qué se referirá cuando se habla de parámetros de entrada y salida en MySQL?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9092E11-7E2A-4F08-9931-4AF81FB501E2}"/>
              </a:ext>
            </a:extLst>
          </p:cNvPr>
          <p:cNvSpPr txBox="1"/>
          <p:nvPr/>
        </p:nvSpPr>
        <p:spPr>
          <a:xfrm>
            <a:off x="6096000" y="1983113"/>
            <a:ext cx="4544293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ENTRADA O INPUT refiere a la introducción de datos.</a:t>
            </a:r>
          </a:p>
          <a:p>
            <a:pPr marL="285750" lvl="0" indent="-285750" algn="just">
              <a:spcAft>
                <a:spcPts val="1600"/>
              </a:spcAft>
              <a:buClr>
                <a:srgbClr val="000000"/>
              </a:buClr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SALIDA O OUTPUT refiere a la muestra de los mismo.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</p:txBody>
      </p:sp>
      <p:sp>
        <p:nvSpPr>
          <p:cNvPr id="13" name="Rectángulo: esquinas diagonales redondeadas 12">
            <a:extLst>
              <a:ext uri="{FF2B5EF4-FFF2-40B4-BE49-F238E27FC236}">
                <a16:creationId xmlns:a16="http://schemas.microsoft.com/office/drawing/2014/main" id="{74EEC85E-E92F-4F54-BBB8-F879A1FA4EAA}"/>
              </a:ext>
            </a:extLst>
          </p:cNvPr>
          <p:cNvSpPr/>
          <p:nvPr/>
        </p:nvSpPr>
        <p:spPr>
          <a:xfrm>
            <a:off x="5902035" y="1809930"/>
            <a:ext cx="5098473" cy="1578696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74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E3EDC596-AAC8-4857-99DC-E1521BC9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60032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57A1B6D2-B81D-47B9-9878-62378585DBAD}"/>
              </a:ext>
            </a:extLst>
          </p:cNvPr>
          <p:cNvSpPr txBox="1"/>
          <p:nvPr/>
        </p:nvSpPr>
        <p:spPr>
          <a:xfrm>
            <a:off x="8686800" y="2521527"/>
            <a:ext cx="26068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PARTE</a:t>
            </a:r>
          </a:p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00000000000000000" pitchFamily="50" charset="0"/>
              </a:rPr>
              <a:t>PRACTICA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A29E872-607E-4C85-B67D-4F4A75DED483}"/>
              </a:ext>
            </a:extLst>
          </p:cNvPr>
          <p:cNvSpPr txBox="1"/>
          <p:nvPr/>
        </p:nvSpPr>
        <p:spPr>
          <a:xfrm>
            <a:off x="1233053" y="514988"/>
            <a:ext cx="10321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E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bitron" panose="02000000000000000000" pitchFamily="50" charset="0"/>
                <a:cs typeface="Arial"/>
                <a:sym typeface="Arial"/>
              </a:rPr>
              <a:t>Crear la siguiente Base de datos y sus registros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rbitron" panose="02000000000000000000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DE0B1A-73C2-4153-896E-A072BC38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01" y="1202449"/>
            <a:ext cx="4984889" cy="52533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97F5098-8717-4F3D-A8B5-E03FEC186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581" y="5913038"/>
            <a:ext cx="4005419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27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589</Words>
  <Application>Microsoft Office PowerPoint</Application>
  <PresentationFormat>Panorámica</PresentationFormat>
  <Paragraphs>76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20</vt:i4>
      </vt:variant>
    </vt:vector>
  </HeadingPairs>
  <TitlesOfParts>
    <vt:vector size="30" baseType="lpstr">
      <vt:lpstr>Arial</vt:lpstr>
      <vt:lpstr>Calibri</vt:lpstr>
      <vt:lpstr>Comfortaa</vt:lpstr>
      <vt:lpstr>Open Sans</vt:lpstr>
      <vt:lpstr>Orbitron</vt:lpstr>
      <vt:lpstr>Social Logos</vt:lpstr>
      <vt:lpstr>Times New Roman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Ever Ticona</cp:lastModifiedBy>
  <cp:revision>92</cp:revision>
  <dcterms:created xsi:type="dcterms:W3CDTF">2020-01-20T05:08:25Z</dcterms:created>
  <dcterms:modified xsi:type="dcterms:W3CDTF">2022-10-23T06:24:30Z</dcterms:modified>
</cp:coreProperties>
</file>